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Times New Roman Bold" pitchFamily="18" charset="0"/>
      <p:bold r:id="rId11"/>
    </p:embeddedFont>
    <p:embeddedFont>
      <p:font typeface="Poppins" charset="0"/>
      <p:regular r:id="rId12"/>
    </p:embeddedFont>
    <p:embeddedFont>
      <p:font typeface="Calibri"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8.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sv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sv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4.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24.sv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8.png"/><Relationship Id="rId7" Type="http://schemas.openxmlformats.org/officeDocument/2006/relationships/image" Target="../media/image29.png"/><Relationship Id="rId12" Type="http://schemas.openxmlformats.org/officeDocument/2006/relationships/image" Target="../media/image39.sv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8.png"/><Relationship Id="rId10" Type="http://schemas.openxmlformats.org/officeDocument/2006/relationships/image" Target="../media/image37.svg"/><Relationship Id="rId4" Type="http://schemas.openxmlformats.org/officeDocument/2006/relationships/image" Target="../media/image33.sv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333" b="-9333"/>
            </a:stretch>
          </a:blipFill>
        </p:spPr>
      </p:sp>
      <p:sp>
        <p:nvSpPr>
          <p:cNvPr id="3" name="Freeform 3"/>
          <p:cNvSpPr/>
          <p:nvPr/>
        </p:nvSpPr>
        <p:spPr>
          <a:xfrm flipH="1" flipV="1">
            <a:off x="-4716831" y="-825227"/>
            <a:ext cx="11112227" cy="11112227"/>
          </a:xfrm>
          <a:custGeom>
            <a:avLst/>
            <a:gdLst/>
            <a:ahLst/>
            <a:cxnLst/>
            <a:rect l="l" t="t" r="r" b="b"/>
            <a:pathLst>
              <a:path w="11112227" h="11112227">
                <a:moveTo>
                  <a:pt x="11112227" y="11112227"/>
                </a:moveTo>
                <a:lnTo>
                  <a:pt x="0" y="11112227"/>
                </a:lnTo>
                <a:lnTo>
                  <a:pt x="0" y="0"/>
                </a:lnTo>
                <a:lnTo>
                  <a:pt x="11112227" y="0"/>
                </a:lnTo>
                <a:lnTo>
                  <a:pt x="11112227" y="11112227"/>
                </a:lnTo>
                <a:close/>
              </a:path>
            </a:pathLst>
          </a:custGeom>
          <a:blipFill>
            <a:blip r:embed="rId3" cstate="print">
              <a:alphaModFix amt="23000"/>
            </a:blip>
            <a:stretch>
              <a:fillRect/>
            </a:stretch>
          </a:blipFill>
        </p:spPr>
      </p:sp>
      <p:sp>
        <p:nvSpPr>
          <p:cNvPr id="4" name="Freeform 4"/>
          <p:cNvSpPr/>
          <p:nvPr/>
        </p:nvSpPr>
        <p:spPr>
          <a:xfrm>
            <a:off x="4320862" y="6679095"/>
            <a:ext cx="446457" cy="502150"/>
          </a:xfrm>
          <a:custGeom>
            <a:avLst/>
            <a:gdLst/>
            <a:ahLst/>
            <a:cxnLst/>
            <a:rect l="l" t="t" r="r" b="b"/>
            <a:pathLst>
              <a:path w="446457" h="502150">
                <a:moveTo>
                  <a:pt x="0" y="0"/>
                </a:moveTo>
                <a:lnTo>
                  <a:pt x="446457" y="0"/>
                </a:lnTo>
                <a:lnTo>
                  <a:pt x="446457" y="502150"/>
                </a:lnTo>
                <a:lnTo>
                  <a:pt x="0" y="50215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0" y="0"/>
            <a:ext cx="18288000" cy="2080260"/>
          </a:xfrm>
          <a:custGeom>
            <a:avLst/>
            <a:gdLst/>
            <a:ahLst/>
            <a:cxnLst/>
            <a:rect l="l" t="t" r="r" b="b"/>
            <a:pathLst>
              <a:path w="18288000" h="2080260">
                <a:moveTo>
                  <a:pt x="0" y="0"/>
                </a:moveTo>
                <a:lnTo>
                  <a:pt x="18288000" y="0"/>
                </a:lnTo>
                <a:lnTo>
                  <a:pt x="18288000" y="2080260"/>
                </a:lnTo>
                <a:lnTo>
                  <a:pt x="0" y="2080260"/>
                </a:lnTo>
                <a:lnTo>
                  <a:pt x="0" y="0"/>
                </a:lnTo>
                <a:close/>
              </a:path>
            </a:pathLst>
          </a:custGeom>
          <a:blipFill>
            <a:blip r:embed="rId6" cstate="print"/>
            <a:stretch>
              <a:fillRect/>
            </a:stretch>
          </a:blipFill>
        </p:spPr>
      </p:sp>
      <p:sp>
        <p:nvSpPr>
          <p:cNvPr id="6" name="TextBox 6"/>
          <p:cNvSpPr txBox="1"/>
          <p:nvPr/>
        </p:nvSpPr>
        <p:spPr>
          <a:xfrm>
            <a:off x="5765661" y="2034717"/>
            <a:ext cx="6756678" cy="1152513"/>
          </a:xfrm>
          <a:prstGeom prst="rect">
            <a:avLst/>
          </a:prstGeom>
        </p:spPr>
        <p:txBody>
          <a:bodyPr lIns="0" tIns="0" rIns="0" bIns="0" rtlCol="0" anchor="t">
            <a:spAutoFit/>
          </a:bodyPr>
          <a:lstStyle/>
          <a:p>
            <a:pPr algn="ctr">
              <a:lnSpc>
                <a:spcPts val="8400"/>
              </a:lnSpc>
            </a:pPr>
            <a:r>
              <a:rPr lang="en-US" sz="6000" b="1">
                <a:solidFill>
                  <a:srgbClr val="FFFFFF"/>
                </a:solidFill>
                <a:latin typeface="Times New Roman Bold"/>
                <a:ea typeface="Times New Roman Bold"/>
                <a:cs typeface="Times New Roman Bold"/>
                <a:sym typeface="Times New Roman Bold"/>
              </a:rPr>
              <a:t>MAJOR PROJECT</a:t>
            </a:r>
          </a:p>
        </p:txBody>
      </p:sp>
      <p:sp>
        <p:nvSpPr>
          <p:cNvPr id="7" name="TextBox 7"/>
          <p:cNvSpPr txBox="1"/>
          <p:nvPr/>
        </p:nvSpPr>
        <p:spPr>
          <a:xfrm>
            <a:off x="5765661" y="2987204"/>
            <a:ext cx="6756678" cy="9918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(KCA)</a:t>
            </a:r>
          </a:p>
        </p:txBody>
      </p:sp>
      <p:sp>
        <p:nvSpPr>
          <p:cNvPr id="8" name="TextBox 8"/>
          <p:cNvSpPr txBox="1"/>
          <p:nvPr/>
        </p:nvSpPr>
        <p:spPr>
          <a:xfrm>
            <a:off x="6943011" y="3779049"/>
            <a:ext cx="4401979" cy="1915795"/>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Even Semester</a:t>
            </a:r>
          </a:p>
          <a:p>
            <a:pPr algn="ctr">
              <a:lnSpc>
                <a:spcPts val="7279"/>
              </a:lnSpc>
            </a:pPr>
            <a:r>
              <a:rPr lang="en-US" sz="5199" b="1">
                <a:solidFill>
                  <a:srgbClr val="FFFFFF"/>
                </a:solidFill>
                <a:latin typeface="Times New Roman Bold"/>
                <a:ea typeface="Times New Roman Bold"/>
                <a:cs typeface="Times New Roman Bold"/>
                <a:sym typeface="Times New Roman Bold"/>
              </a:rPr>
              <a:t>Session 2024-25</a:t>
            </a:r>
          </a:p>
        </p:txBody>
      </p:sp>
      <p:sp>
        <p:nvSpPr>
          <p:cNvPr id="9" name="TextBox 9"/>
          <p:cNvSpPr txBox="1"/>
          <p:nvPr/>
        </p:nvSpPr>
        <p:spPr>
          <a:xfrm>
            <a:off x="5122677" y="5732944"/>
            <a:ext cx="8042645" cy="755650"/>
          </a:xfrm>
          <a:prstGeom prst="rect">
            <a:avLst/>
          </a:prstGeom>
        </p:spPr>
        <p:txBody>
          <a:bodyPr lIns="0" tIns="0" rIns="0" bIns="0" rtlCol="0" anchor="t">
            <a:spAutoFit/>
          </a:bodyPr>
          <a:lstStyle/>
          <a:p>
            <a:pPr algn="ctr">
              <a:lnSpc>
                <a:spcPts val="5599"/>
              </a:lnSpc>
            </a:pPr>
            <a:r>
              <a:rPr lang="en-US" sz="3999" b="1">
                <a:solidFill>
                  <a:srgbClr val="FFFFFF"/>
                </a:solidFill>
                <a:latin typeface="Times New Roman Bold"/>
                <a:ea typeface="Times New Roman Bold"/>
                <a:cs typeface="Times New Roman Bold"/>
                <a:sym typeface="Times New Roman Bold"/>
              </a:rPr>
              <a:t>MockMate(Your Interview buddy)</a:t>
            </a:r>
          </a:p>
        </p:txBody>
      </p:sp>
      <p:sp>
        <p:nvSpPr>
          <p:cNvPr id="10" name="TextBox 10"/>
          <p:cNvSpPr txBox="1"/>
          <p:nvPr/>
        </p:nvSpPr>
        <p:spPr>
          <a:xfrm>
            <a:off x="5021319" y="6536220"/>
            <a:ext cx="8245362" cy="1992580"/>
          </a:xfrm>
          <a:prstGeom prst="rect">
            <a:avLst/>
          </a:prstGeom>
        </p:spPr>
        <p:txBody>
          <a:bodyPr lIns="0" tIns="0" rIns="0" bIns="0" rtlCol="0" anchor="t">
            <a:spAutoFit/>
          </a:bodyPr>
          <a:lstStyle/>
          <a:p>
            <a:pPr algn="l">
              <a:lnSpc>
                <a:spcPts val="5147"/>
              </a:lnSpc>
              <a:spcBef>
                <a:spcPct val="0"/>
              </a:spcBef>
            </a:pPr>
            <a:r>
              <a:rPr lang="en-US" sz="3676">
                <a:solidFill>
                  <a:srgbClr val="FFFFFF"/>
                </a:solidFill>
                <a:latin typeface="Times New Roman"/>
                <a:ea typeface="Times New Roman"/>
                <a:cs typeface="Times New Roman"/>
                <a:sym typeface="Times New Roman"/>
              </a:rPr>
              <a:t>SHIVANI SAHU:-2300290140173</a:t>
            </a:r>
          </a:p>
          <a:p>
            <a:pPr algn="l">
              <a:lnSpc>
                <a:spcPts val="5147"/>
              </a:lnSpc>
              <a:spcBef>
                <a:spcPct val="0"/>
              </a:spcBef>
            </a:pPr>
            <a:r>
              <a:rPr lang="en-US" sz="3676">
                <a:solidFill>
                  <a:srgbClr val="FFFFFF"/>
                </a:solidFill>
                <a:latin typeface="Times New Roman"/>
                <a:ea typeface="Times New Roman"/>
                <a:cs typeface="Times New Roman"/>
                <a:sym typeface="Times New Roman"/>
              </a:rPr>
              <a:t>VINAYAK SAXENA:-2300290140202</a:t>
            </a:r>
          </a:p>
          <a:p>
            <a:pPr algn="l">
              <a:lnSpc>
                <a:spcPts val="5147"/>
              </a:lnSpc>
              <a:spcBef>
                <a:spcPct val="0"/>
              </a:spcBef>
            </a:pPr>
            <a:r>
              <a:rPr lang="en-US" sz="3676">
                <a:solidFill>
                  <a:srgbClr val="FFFFFF"/>
                </a:solidFill>
                <a:latin typeface="Times New Roman"/>
                <a:ea typeface="Times New Roman"/>
                <a:cs typeface="Times New Roman"/>
                <a:sym typeface="Times New Roman"/>
              </a:rPr>
              <a:t>SRISHTI BHATT:-2300290140178</a:t>
            </a:r>
          </a:p>
        </p:txBody>
      </p:sp>
      <p:sp>
        <p:nvSpPr>
          <p:cNvPr id="11" name="TextBox 11"/>
          <p:cNvSpPr txBox="1"/>
          <p:nvPr/>
        </p:nvSpPr>
        <p:spPr>
          <a:xfrm>
            <a:off x="15725539" y="8942164"/>
            <a:ext cx="2254407" cy="882227"/>
          </a:xfrm>
          <a:prstGeom prst="rect">
            <a:avLst/>
          </a:prstGeom>
        </p:spPr>
        <p:txBody>
          <a:bodyPr lIns="0" tIns="0" rIns="0" bIns="0" rtlCol="0" anchor="t">
            <a:spAutoFit/>
          </a:bodyPr>
          <a:lstStyle/>
          <a:p>
            <a:pPr algn="ctr">
              <a:lnSpc>
                <a:spcPts val="3346"/>
              </a:lnSpc>
              <a:spcBef>
                <a:spcPct val="0"/>
              </a:spcBef>
            </a:pPr>
            <a:r>
              <a:rPr lang="en-US" sz="2390" b="1">
                <a:solidFill>
                  <a:srgbClr val="FFFFFF"/>
                </a:solidFill>
                <a:latin typeface="Times New Roman Bold"/>
                <a:ea typeface="Times New Roman Bold"/>
                <a:cs typeface="Times New Roman Bold"/>
                <a:sym typeface="Times New Roman Bold"/>
              </a:rPr>
              <a:t>Ms. Annu Yadav</a:t>
            </a:r>
          </a:p>
          <a:p>
            <a:pPr algn="ctr">
              <a:lnSpc>
                <a:spcPts val="3346"/>
              </a:lnSpc>
              <a:spcBef>
                <a:spcPct val="0"/>
              </a:spcBef>
            </a:pPr>
            <a:r>
              <a:rPr lang="en-US" sz="2390" b="1">
                <a:solidFill>
                  <a:srgbClr val="FFFFFF"/>
                </a:solidFill>
                <a:latin typeface="Times New Roman Bold"/>
                <a:ea typeface="Times New Roman Bold"/>
                <a:cs typeface="Times New Roman Bold"/>
                <a:sym typeface="Times New Roman Bold"/>
              </a:rPr>
              <a:t>(Assosciate Prof.)</a:t>
            </a:r>
          </a:p>
        </p:txBody>
      </p:sp>
      <p:sp>
        <p:nvSpPr>
          <p:cNvPr id="12" name="TextBox 12"/>
          <p:cNvSpPr txBox="1"/>
          <p:nvPr/>
        </p:nvSpPr>
        <p:spPr>
          <a:xfrm>
            <a:off x="15431970" y="8208027"/>
            <a:ext cx="2841544" cy="536771"/>
          </a:xfrm>
          <a:prstGeom prst="rect">
            <a:avLst/>
          </a:prstGeom>
        </p:spPr>
        <p:txBody>
          <a:bodyPr lIns="0" tIns="0" rIns="0" bIns="0" rtlCol="0" anchor="t">
            <a:spAutoFit/>
          </a:bodyPr>
          <a:lstStyle/>
          <a:p>
            <a:pPr algn="ctr">
              <a:lnSpc>
                <a:spcPts val="3981"/>
              </a:lnSpc>
              <a:spcBef>
                <a:spcPct val="0"/>
              </a:spcBef>
            </a:pPr>
            <a:r>
              <a:rPr lang="en-US" sz="2843" b="1">
                <a:solidFill>
                  <a:srgbClr val="FFFFFF"/>
                </a:solidFill>
                <a:latin typeface="Times New Roman Bold"/>
                <a:ea typeface="Times New Roman Bold"/>
                <a:cs typeface="Times New Roman Bold"/>
                <a:sym typeface="Times New Roman Bold"/>
              </a:rPr>
              <a:t>Project Supervisor</a:t>
            </a:r>
          </a:p>
        </p:txBody>
      </p:sp>
      <p:sp>
        <p:nvSpPr>
          <p:cNvPr id="13" name="Freeform 13"/>
          <p:cNvSpPr/>
          <p:nvPr/>
        </p:nvSpPr>
        <p:spPr>
          <a:xfrm>
            <a:off x="4320862" y="7352872"/>
            <a:ext cx="446457" cy="502150"/>
          </a:xfrm>
          <a:custGeom>
            <a:avLst/>
            <a:gdLst/>
            <a:ahLst/>
            <a:cxnLst/>
            <a:rect l="l" t="t" r="r" b="b"/>
            <a:pathLst>
              <a:path w="446457" h="502150">
                <a:moveTo>
                  <a:pt x="0" y="0"/>
                </a:moveTo>
                <a:lnTo>
                  <a:pt x="446457" y="0"/>
                </a:lnTo>
                <a:lnTo>
                  <a:pt x="446457" y="502151"/>
                </a:lnTo>
                <a:lnTo>
                  <a:pt x="0" y="502151"/>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4320862" y="8026650"/>
            <a:ext cx="446457" cy="502150"/>
          </a:xfrm>
          <a:custGeom>
            <a:avLst/>
            <a:gdLst/>
            <a:ahLst/>
            <a:cxnLst/>
            <a:rect l="l" t="t" r="r" b="b"/>
            <a:pathLst>
              <a:path w="446457" h="502150">
                <a:moveTo>
                  <a:pt x="0" y="0"/>
                </a:moveTo>
                <a:lnTo>
                  <a:pt x="446457" y="0"/>
                </a:lnTo>
                <a:lnTo>
                  <a:pt x="446457" y="502150"/>
                </a:lnTo>
                <a:lnTo>
                  <a:pt x="0" y="50215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333" b="-9333"/>
            </a:stretch>
          </a:blipFill>
        </p:spPr>
      </p:sp>
      <p:sp>
        <p:nvSpPr>
          <p:cNvPr id="3" name="Freeform 3"/>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cstate="print">
              <a:alphaModFix amt="15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1546146" y="2268151"/>
            <a:ext cx="6947432" cy="8485413"/>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5" cstate="print"/>
            <a:stretch>
              <a:fillRect/>
            </a:stretch>
          </a:blipFill>
        </p:spPr>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3461868" y="241135"/>
            <a:ext cx="8529915" cy="2914966"/>
          </a:xfrm>
          <a:prstGeom prst="rect">
            <a:avLst/>
          </a:prstGeom>
        </p:spPr>
        <p:txBody>
          <a:bodyPr lIns="0" tIns="0" rIns="0" bIns="0" rtlCol="0" anchor="t">
            <a:spAutoFit/>
          </a:bodyPr>
          <a:lstStyle/>
          <a:p>
            <a:pPr algn="l">
              <a:lnSpc>
                <a:spcPts val="10341"/>
              </a:lnSpc>
            </a:pPr>
            <a:r>
              <a:rPr lang="en-US" sz="11120" b="1">
                <a:solidFill>
                  <a:srgbClr val="FFFFFF"/>
                </a:solidFill>
                <a:latin typeface="Times New Roman Bold"/>
                <a:ea typeface="Times New Roman Bold"/>
                <a:cs typeface="Times New Roman Bold"/>
                <a:sym typeface="Times New Roman Bold"/>
              </a:rPr>
              <a:t>Project Overview</a:t>
            </a:r>
          </a:p>
        </p:txBody>
      </p:sp>
      <p:sp>
        <p:nvSpPr>
          <p:cNvPr id="7" name="TextBox 7"/>
          <p:cNvSpPr txBox="1"/>
          <p:nvPr/>
        </p:nvSpPr>
        <p:spPr>
          <a:xfrm>
            <a:off x="16421303" y="787152"/>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
        <p:nvSpPr>
          <p:cNvPr id="8" name="TextBox 8"/>
          <p:cNvSpPr txBox="1"/>
          <p:nvPr/>
        </p:nvSpPr>
        <p:spPr>
          <a:xfrm>
            <a:off x="557285" y="3972948"/>
            <a:ext cx="10988861" cy="2222500"/>
          </a:xfrm>
          <a:prstGeom prst="rect">
            <a:avLst/>
          </a:prstGeom>
        </p:spPr>
        <p:txBody>
          <a:bodyPr lIns="0" tIns="0" rIns="0" bIns="0" rtlCol="0" anchor="t">
            <a:spAutoFit/>
          </a:bodyPr>
          <a:lstStyle/>
          <a:p>
            <a:pPr algn="just">
              <a:lnSpc>
                <a:spcPts val="3499"/>
              </a:lnSpc>
            </a:pPr>
            <a:r>
              <a:rPr lang="en-US" sz="2499">
                <a:solidFill>
                  <a:srgbClr val="FFFFFF"/>
                </a:solidFill>
                <a:latin typeface="Times New Roman"/>
                <a:ea typeface="Times New Roman"/>
                <a:cs typeface="Times New Roman"/>
                <a:sym typeface="Times New Roman"/>
              </a:rPr>
              <a:t>Introducing our innovative AI Mock Interview platform—a cutting-edge solution designed to help candidates ace their job interviews. Leveraging advanced artificial intelligence, our platform conducts realistic mock interviews tailored to specific fields of expertise, including software engineering, marketing, finance, and more.</a:t>
            </a:r>
          </a:p>
        </p:txBody>
      </p:sp>
      <p:sp>
        <p:nvSpPr>
          <p:cNvPr id="9" name="TextBox 9"/>
          <p:cNvSpPr txBox="1"/>
          <p:nvPr/>
        </p:nvSpPr>
        <p:spPr>
          <a:xfrm>
            <a:off x="359729" y="7053968"/>
            <a:ext cx="10988861" cy="1784350"/>
          </a:xfrm>
          <a:prstGeom prst="rect">
            <a:avLst/>
          </a:prstGeom>
        </p:spPr>
        <p:txBody>
          <a:bodyPr lIns="0" tIns="0" rIns="0" bIns="0" rtlCol="0" anchor="t">
            <a:spAutoFit/>
          </a:bodyPr>
          <a:lstStyle/>
          <a:p>
            <a:pPr algn="just">
              <a:lnSpc>
                <a:spcPts val="3499"/>
              </a:lnSpc>
              <a:spcBef>
                <a:spcPct val="0"/>
              </a:spcBef>
            </a:pPr>
            <a:r>
              <a:rPr lang="en-US" sz="2499">
                <a:solidFill>
                  <a:srgbClr val="FFFFFF"/>
                </a:solidFill>
                <a:latin typeface="Times New Roman"/>
                <a:ea typeface="Times New Roman"/>
                <a:cs typeface="Times New Roman"/>
                <a:sym typeface="Times New Roman"/>
              </a:rPr>
              <a:t>Candidates receive real-time feedback, comprehensive performance reviews, and detailed ratings based on predefined evaluation criteria. Our user-friendly interface ensures a seamless experience, while continuous learning algorithms keep the interview process up-to-date and relevant.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3333" b="-3333"/>
            </a:stretch>
          </a:blipFill>
        </p:spPr>
      </p:sp>
      <p:sp>
        <p:nvSpPr>
          <p:cNvPr id="3" name="Freeform 3"/>
          <p:cNvSpPr/>
          <p:nvPr/>
        </p:nvSpPr>
        <p:spPr>
          <a:xfrm>
            <a:off x="125907" y="2626078"/>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3" cstate="print">
              <a:alphaModFix amt="80000"/>
            </a:blip>
            <a:stretch>
              <a:fillRect/>
            </a:stretch>
          </a:blipFill>
        </p:spPr>
      </p:sp>
      <p:sp>
        <p:nvSpPr>
          <p:cNvPr id="4" name="Freeform 4"/>
          <p:cNvSpPr/>
          <p:nvPr/>
        </p:nvSpPr>
        <p:spPr>
          <a:xfrm rot="5533474">
            <a:off x="-1669490" y="4338406"/>
            <a:ext cx="10630596" cy="3853591"/>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4" cstate="print"/>
            <a:stretch>
              <a:fillRect/>
            </a:stretch>
          </a:blipFill>
        </p:spPr>
      </p:sp>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9144000" y="461151"/>
            <a:ext cx="8529915" cy="2914878"/>
          </a:xfrm>
          <a:prstGeom prst="rect">
            <a:avLst/>
          </a:prstGeom>
        </p:spPr>
        <p:txBody>
          <a:bodyPr lIns="0" tIns="0" rIns="0" bIns="0" rtlCol="0" anchor="t">
            <a:spAutoFit/>
          </a:bodyPr>
          <a:lstStyle/>
          <a:p>
            <a:pPr algn="l">
              <a:lnSpc>
                <a:spcPts val="10341"/>
              </a:lnSpc>
            </a:pPr>
            <a:r>
              <a:rPr lang="en-US" sz="11120" b="1">
                <a:solidFill>
                  <a:srgbClr val="FFFFFF"/>
                </a:solidFill>
                <a:latin typeface="Times New Roman Bold"/>
                <a:ea typeface="Times New Roman Bold"/>
                <a:cs typeface="Times New Roman Bold"/>
                <a:sym typeface="Times New Roman Bold"/>
              </a:rPr>
              <a:t>Problem Statement</a:t>
            </a:r>
          </a:p>
        </p:txBody>
      </p:sp>
      <p:sp>
        <p:nvSpPr>
          <p:cNvPr id="7" name="TextBox 7"/>
          <p:cNvSpPr txBox="1"/>
          <p:nvPr/>
        </p:nvSpPr>
        <p:spPr>
          <a:xfrm>
            <a:off x="8806915" y="3866079"/>
            <a:ext cx="8107647" cy="4291491"/>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ea typeface="Poppins"/>
                <a:cs typeface="Poppins"/>
                <a:sym typeface="Poppins"/>
              </a:rPr>
              <a:t>Job candidates often struggle with interview preparation, leading to anxiety and suboptimal performance during actual interviews. Traditional mock interviews lack personalization and timely feedback, leaving candidates uncertain about their strengths and weaknesses. There is a need for an innovative solution that provides realistic, field-specific interview simulations, comprehensive performance evaluations, and actionable feedback to enhance interview readiness and confidence.</a:t>
            </a:r>
          </a:p>
        </p:txBody>
      </p:sp>
      <p:sp>
        <p:nvSpPr>
          <p:cNvPr id="8" name="TextBox 8"/>
          <p:cNvSpPr txBox="1"/>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15444" r="-10809" b="-16049"/>
            </a:stretch>
          </a:blipFill>
        </p:spPr>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5" cstate="print">
              <a:alphaModFix amt="18000"/>
            </a:blip>
            <a:stretch>
              <a:fillRect/>
            </a:stretch>
          </a:blipFill>
        </p:spPr>
      </p:sp>
      <p:sp>
        <p:nvSpPr>
          <p:cNvPr id="5" name="Freeform 5"/>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6" cstate="print"/>
            <a:stretch>
              <a:fillRect/>
            </a:stretch>
          </a:blipFill>
        </p:spPr>
      </p:sp>
      <p:sp>
        <p:nvSpPr>
          <p:cNvPr id="6" name="TextBox 6"/>
          <p:cNvSpPr txBox="1"/>
          <p:nvPr/>
        </p:nvSpPr>
        <p:spPr>
          <a:xfrm>
            <a:off x="7315343" y="577667"/>
            <a:ext cx="8178096" cy="1610041"/>
          </a:xfrm>
          <a:prstGeom prst="rect">
            <a:avLst/>
          </a:prstGeom>
        </p:spPr>
        <p:txBody>
          <a:bodyPr lIns="0" tIns="0" rIns="0" bIns="0" rtlCol="0" anchor="t">
            <a:spAutoFit/>
          </a:bodyPr>
          <a:lstStyle/>
          <a:p>
            <a:pPr algn="l">
              <a:lnSpc>
                <a:spcPts val="10341"/>
              </a:lnSpc>
            </a:pPr>
            <a:r>
              <a:rPr lang="en-US" sz="11120" b="1">
                <a:solidFill>
                  <a:srgbClr val="FFFFFF"/>
                </a:solidFill>
                <a:latin typeface="Times New Roman Bold"/>
                <a:ea typeface="Times New Roman Bold"/>
                <a:cs typeface="Times New Roman Bold"/>
                <a:sym typeface="Times New Roman Bold"/>
              </a:rPr>
              <a:t>Objectives</a:t>
            </a:r>
          </a:p>
        </p:txBody>
      </p:sp>
      <p:sp>
        <p:nvSpPr>
          <p:cNvPr id="7" name="TextBox 7"/>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08</a:t>
            </a:r>
          </a:p>
        </p:txBody>
      </p:sp>
      <p:sp>
        <p:nvSpPr>
          <p:cNvPr id="8" name="Freeform 8"/>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7" cstate="print">
              <a:alphaModFix amt="18000"/>
            </a:blip>
            <a:stretch>
              <a:fillRect/>
            </a:stretch>
          </a:blipFill>
        </p:spPr>
      </p:sp>
      <p:sp>
        <p:nvSpPr>
          <p:cNvPr id="9" name="Freeform 9"/>
          <p:cNvSpPr/>
          <p:nvPr/>
        </p:nvSpPr>
        <p:spPr>
          <a:xfrm>
            <a:off x="5271451" y="2187708"/>
            <a:ext cx="5643951" cy="1877896"/>
          </a:xfrm>
          <a:custGeom>
            <a:avLst/>
            <a:gdLst/>
            <a:ahLst/>
            <a:cxnLst/>
            <a:rect l="l" t="t" r="r" b="b"/>
            <a:pathLst>
              <a:path w="5643951" h="1877896">
                <a:moveTo>
                  <a:pt x="0" y="0"/>
                </a:moveTo>
                <a:lnTo>
                  <a:pt x="5643951" y="0"/>
                </a:lnTo>
                <a:lnTo>
                  <a:pt x="5643951" y="1877896"/>
                </a:lnTo>
                <a:lnTo>
                  <a:pt x="0" y="1877896"/>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5457362" y="2507531"/>
            <a:ext cx="5643951" cy="1114425"/>
          </a:xfrm>
          <a:prstGeom prst="rect">
            <a:avLst/>
          </a:prstGeom>
        </p:spPr>
        <p:txBody>
          <a:bodyPr lIns="0" tIns="0" rIns="0" bIns="0" rtlCol="0" anchor="t">
            <a:spAutoFit/>
          </a:bodyPr>
          <a:lstStyle/>
          <a:p>
            <a:pPr algn="ctr">
              <a:lnSpc>
                <a:spcPts val="4200"/>
              </a:lnSpc>
            </a:pPr>
            <a:r>
              <a:rPr lang="en-US" sz="3000">
                <a:solidFill>
                  <a:srgbClr val="FFFFFF"/>
                </a:solidFill>
                <a:latin typeface="Times New Roman"/>
                <a:ea typeface="Times New Roman"/>
                <a:cs typeface="Times New Roman"/>
                <a:sym typeface="Times New Roman"/>
              </a:rPr>
              <a:t>ENHANCCED CANDIDATE PREPARATION </a:t>
            </a:r>
          </a:p>
        </p:txBody>
      </p:sp>
      <p:sp>
        <p:nvSpPr>
          <p:cNvPr id="11" name="TextBox 11"/>
          <p:cNvSpPr txBox="1"/>
          <p:nvPr/>
        </p:nvSpPr>
        <p:spPr>
          <a:xfrm>
            <a:off x="5680022" y="4913329"/>
            <a:ext cx="5421291" cy="1114425"/>
          </a:xfrm>
          <a:prstGeom prst="rect">
            <a:avLst/>
          </a:prstGeom>
        </p:spPr>
        <p:txBody>
          <a:bodyPr lIns="0" tIns="0" rIns="0" bIns="0" rtlCol="0" anchor="t">
            <a:spAutoFit/>
          </a:bodyPr>
          <a:lstStyle/>
          <a:p>
            <a:pPr algn="ctr">
              <a:lnSpc>
                <a:spcPts val="4200"/>
              </a:lnSpc>
            </a:pPr>
            <a:r>
              <a:rPr lang="en-US" sz="3000">
                <a:solidFill>
                  <a:srgbClr val="FFFFFF"/>
                </a:solidFill>
                <a:latin typeface="Times New Roman"/>
                <a:ea typeface="Times New Roman"/>
                <a:cs typeface="Times New Roman"/>
                <a:sym typeface="Times New Roman"/>
              </a:rPr>
              <a:t>EFFIFCIENT INTERVIEW PROCESS</a:t>
            </a:r>
          </a:p>
        </p:txBody>
      </p:sp>
      <p:sp>
        <p:nvSpPr>
          <p:cNvPr id="12" name="Freeform 12"/>
          <p:cNvSpPr/>
          <p:nvPr/>
        </p:nvSpPr>
        <p:spPr>
          <a:xfrm>
            <a:off x="5457362" y="4708903"/>
            <a:ext cx="5643951" cy="1877896"/>
          </a:xfrm>
          <a:custGeom>
            <a:avLst/>
            <a:gdLst/>
            <a:ahLst/>
            <a:cxnLst/>
            <a:rect l="l" t="t" r="r" b="b"/>
            <a:pathLst>
              <a:path w="5643951" h="1877896">
                <a:moveTo>
                  <a:pt x="0" y="0"/>
                </a:moveTo>
                <a:lnTo>
                  <a:pt x="5643951" y="0"/>
                </a:lnTo>
                <a:lnTo>
                  <a:pt x="5643951" y="1877897"/>
                </a:lnTo>
                <a:lnTo>
                  <a:pt x="0" y="1877897"/>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13" name="Freeform 13"/>
          <p:cNvSpPr/>
          <p:nvPr/>
        </p:nvSpPr>
        <p:spPr>
          <a:xfrm>
            <a:off x="5457362" y="7234500"/>
            <a:ext cx="5643951" cy="1877896"/>
          </a:xfrm>
          <a:custGeom>
            <a:avLst/>
            <a:gdLst/>
            <a:ahLst/>
            <a:cxnLst/>
            <a:rect l="l" t="t" r="r" b="b"/>
            <a:pathLst>
              <a:path w="5643951" h="1877896">
                <a:moveTo>
                  <a:pt x="0" y="0"/>
                </a:moveTo>
                <a:lnTo>
                  <a:pt x="5643951" y="0"/>
                </a:lnTo>
                <a:lnTo>
                  <a:pt x="5643951" y="1877896"/>
                </a:lnTo>
                <a:lnTo>
                  <a:pt x="0" y="1877896"/>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14" name="TextBox 14"/>
          <p:cNvSpPr txBox="1"/>
          <p:nvPr/>
        </p:nvSpPr>
        <p:spPr>
          <a:xfrm>
            <a:off x="5767215" y="7748914"/>
            <a:ext cx="5148187" cy="1247140"/>
          </a:xfrm>
          <a:prstGeom prst="rect">
            <a:avLst/>
          </a:prstGeom>
        </p:spPr>
        <p:txBody>
          <a:bodyPr lIns="0" tIns="0" rIns="0" bIns="0" rtlCol="0" anchor="t">
            <a:spAutoFit/>
          </a:bodyPr>
          <a:lstStyle/>
          <a:p>
            <a:pPr algn="ctr">
              <a:lnSpc>
                <a:spcPts val="4759"/>
              </a:lnSpc>
            </a:pPr>
            <a:r>
              <a:rPr lang="en-US" sz="3399">
                <a:solidFill>
                  <a:srgbClr val="FFFFFF"/>
                </a:solidFill>
                <a:latin typeface="Times New Roman"/>
                <a:ea typeface="Times New Roman"/>
                <a:cs typeface="Times New Roman"/>
                <a:sym typeface="Times New Roman"/>
              </a:rPr>
              <a:t>DATA DRIVEN INSIGHTS</a:t>
            </a:r>
          </a:p>
        </p:txBody>
      </p:sp>
      <p:sp>
        <p:nvSpPr>
          <p:cNvPr id="15" name="Freeform 15"/>
          <p:cNvSpPr/>
          <p:nvPr/>
        </p:nvSpPr>
        <p:spPr>
          <a:xfrm>
            <a:off x="11763869" y="3447774"/>
            <a:ext cx="5643951" cy="1877896"/>
          </a:xfrm>
          <a:custGeom>
            <a:avLst/>
            <a:gdLst/>
            <a:ahLst/>
            <a:cxnLst/>
            <a:rect l="l" t="t" r="r" b="b"/>
            <a:pathLst>
              <a:path w="5643951" h="1877896">
                <a:moveTo>
                  <a:pt x="0" y="0"/>
                </a:moveTo>
                <a:lnTo>
                  <a:pt x="5643951" y="0"/>
                </a:lnTo>
                <a:lnTo>
                  <a:pt x="5643951" y="1877896"/>
                </a:lnTo>
                <a:lnTo>
                  <a:pt x="0" y="1877896"/>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16" name="TextBox 16"/>
          <p:cNvSpPr txBox="1"/>
          <p:nvPr/>
        </p:nvSpPr>
        <p:spPr>
          <a:xfrm>
            <a:off x="12077918" y="3696477"/>
            <a:ext cx="5329902" cy="1247140"/>
          </a:xfrm>
          <a:prstGeom prst="rect">
            <a:avLst/>
          </a:prstGeom>
        </p:spPr>
        <p:txBody>
          <a:bodyPr lIns="0" tIns="0" rIns="0" bIns="0" rtlCol="0" anchor="t">
            <a:spAutoFit/>
          </a:bodyPr>
          <a:lstStyle/>
          <a:p>
            <a:pPr algn="ctr">
              <a:lnSpc>
                <a:spcPts val="4759"/>
              </a:lnSpc>
            </a:pPr>
            <a:r>
              <a:rPr lang="en-US" sz="3399">
                <a:solidFill>
                  <a:srgbClr val="FFFFFF"/>
                </a:solidFill>
                <a:latin typeface="Times New Roman"/>
                <a:ea typeface="Times New Roman"/>
                <a:cs typeface="Times New Roman"/>
                <a:sym typeface="Times New Roman"/>
              </a:rPr>
              <a:t>SKILL DEVELOPMENT OF CANDIDATES</a:t>
            </a:r>
          </a:p>
        </p:txBody>
      </p:sp>
      <p:sp>
        <p:nvSpPr>
          <p:cNvPr id="17" name="Freeform 17"/>
          <p:cNvSpPr/>
          <p:nvPr/>
        </p:nvSpPr>
        <p:spPr>
          <a:xfrm>
            <a:off x="11920893" y="5839208"/>
            <a:ext cx="5643951" cy="1877896"/>
          </a:xfrm>
          <a:custGeom>
            <a:avLst/>
            <a:gdLst/>
            <a:ahLst/>
            <a:cxnLst/>
            <a:rect l="l" t="t" r="r" b="b"/>
            <a:pathLst>
              <a:path w="5643951" h="1877896">
                <a:moveTo>
                  <a:pt x="0" y="0"/>
                </a:moveTo>
                <a:lnTo>
                  <a:pt x="5643951" y="0"/>
                </a:lnTo>
                <a:lnTo>
                  <a:pt x="5643951" y="1877896"/>
                </a:lnTo>
                <a:lnTo>
                  <a:pt x="0" y="1877896"/>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18" name="TextBox 18"/>
          <p:cNvSpPr txBox="1"/>
          <p:nvPr/>
        </p:nvSpPr>
        <p:spPr>
          <a:xfrm>
            <a:off x="12213744" y="5987360"/>
            <a:ext cx="5603290" cy="1247140"/>
          </a:xfrm>
          <a:prstGeom prst="rect">
            <a:avLst/>
          </a:prstGeom>
        </p:spPr>
        <p:txBody>
          <a:bodyPr lIns="0" tIns="0" rIns="0" bIns="0" rtlCol="0" anchor="t">
            <a:spAutoFit/>
          </a:bodyPr>
          <a:lstStyle/>
          <a:p>
            <a:pPr algn="ctr">
              <a:lnSpc>
                <a:spcPts val="4759"/>
              </a:lnSpc>
            </a:pPr>
            <a:r>
              <a:rPr lang="en-US" sz="3399">
                <a:solidFill>
                  <a:srgbClr val="FFFFFF"/>
                </a:solidFill>
                <a:latin typeface="Times New Roman"/>
                <a:ea typeface="Times New Roman"/>
                <a:cs typeface="Times New Roman"/>
                <a:sym typeface="Times New Roman"/>
              </a:rPr>
              <a:t>CONTINOUS IMPROVEMENT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3333" b="-3333"/>
            </a:stretch>
          </a:blipFill>
        </p:spPr>
      </p:sp>
      <p:sp>
        <p:nvSpPr>
          <p:cNvPr id="3" name="Freeform 3"/>
          <p:cNvSpPr/>
          <p:nvPr/>
        </p:nvSpPr>
        <p:spPr>
          <a:xfrm>
            <a:off x="12787108" y="3036900"/>
            <a:ext cx="4620711" cy="6406532"/>
          </a:xfrm>
          <a:custGeom>
            <a:avLst/>
            <a:gdLst/>
            <a:ahLst/>
            <a:cxnLst/>
            <a:rect l="l" t="t" r="r" b="b"/>
            <a:pathLst>
              <a:path w="4620711" h="6406532">
                <a:moveTo>
                  <a:pt x="0" y="0"/>
                </a:moveTo>
                <a:lnTo>
                  <a:pt x="4620712" y="0"/>
                </a:lnTo>
                <a:lnTo>
                  <a:pt x="4620712" y="6406532"/>
                </a:lnTo>
                <a:lnTo>
                  <a:pt x="0" y="6406532"/>
                </a:lnTo>
                <a:lnTo>
                  <a:pt x="0" y="0"/>
                </a:lnTo>
                <a:close/>
              </a:path>
            </a:pathLst>
          </a:custGeom>
          <a:blipFill>
            <a:blip r:embed="rId3" cstate="print"/>
            <a:stretch>
              <a:fillRect/>
            </a:stretch>
          </a:blipFill>
        </p:spPr>
      </p:sp>
      <p:sp>
        <p:nvSpPr>
          <p:cNvPr id="4" name="Freeform 4"/>
          <p:cNvSpPr/>
          <p:nvPr/>
        </p:nvSpPr>
        <p:spPr>
          <a:xfrm>
            <a:off x="747848" y="583368"/>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308461" y="2315281"/>
            <a:ext cx="792146" cy="462325"/>
          </a:xfrm>
          <a:custGeom>
            <a:avLst/>
            <a:gdLst/>
            <a:ahLst/>
            <a:cxnLst/>
            <a:rect l="l" t="t" r="r" b="b"/>
            <a:pathLst>
              <a:path w="792146" h="462325">
                <a:moveTo>
                  <a:pt x="0" y="0"/>
                </a:moveTo>
                <a:lnTo>
                  <a:pt x="792146" y="0"/>
                </a:lnTo>
                <a:lnTo>
                  <a:pt x="792146" y="462325"/>
                </a:lnTo>
                <a:lnTo>
                  <a:pt x="0" y="462325"/>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
        <p:nvSpPr>
          <p:cNvPr id="7" name="TextBox 7"/>
          <p:cNvSpPr txBox="1"/>
          <p:nvPr/>
        </p:nvSpPr>
        <p:spPr>
          <a:xfrm>
            <a:off x="2555116" y="-21272"/>
            <a:ext cx="9057323" cy="1747519"/>
          </a:xfrm>
          <a:prstGeom prst="rect">
            <a:avLst/>
          </a:prstGeom>
        </p:spPr>
        <p:txBody>
          <a:bodyPr lIns="0" tIns="0" rIns="0" bIns="0" rtlCol="0" anchor="t">
            <a:spAutoFit/>
          </a:bodyPr>
          <a:lstStyle/>
          <a:p>
            <a:pPr algn="ctr">
              <a:lnSpc>
                <a:spcPts val="12880"/>
              </a:lnSpc>
            </a:pPr>
            <a:r>
              <a:rPr lang="en-US" sz="9200" b="1">
                <a:solidFill>
                  <a:srgbClr val="FFFFFF"/>
                </a:solidFill>
                <a:latin typeface="Times New Roman Bold"/>
                <a:ea typeface="Times New Roman Bold"/>
                <a:cs typeface="Times New Roman Bold"/>
                <a:sym typeface="Times New Roman Bold"/>
              </a:rPr>
              <a:t>Technologies Used</a:t>
            </a:r>
          </a:p>
        </p:txBody>
      </p:sp>
      <p:sp>
        <p:nvSpPr>
          <p:cNvPr id="8" name="TextBox 8"/>
          <p:cNvSpPr txBox="1"/>
          <p:nvPr/>
        </p:nvSpPr>
        <p:spPr>
          <a:xfrm>
            <a:off x="2798981" y="2092418"/>
            <a:ext cx="5143500" cy="755650"/>
          </a:xfrm>
          <a:prstGeom prst="rect">
            <a:avLst/>
          </a:prstGeom>
        </p:spPr>
        <p:txBody>
          <a:bodyPr lIns="0" tIns="0" rIns="0" bIns="0" rtlCol="0" anchor="t">
            <a:spAutoFit/>
          </a:bodyPr>
          <a:lstStyle/>
          <a:p>
            <a:pPr algn="ctr">
              <a:lnSpc>
                <a:spcPts val="5599"/>
              </a:lnSpc>
            </a:pPr>
            <a:r>
              <a:rPr lang="en-US" sz="3999" b="1">
                <a:solidFill>
                  <a:srgbClr val="FFFFFF"/>
                </a:solidFill>
                <a:latin typeface="Times New Roman Bold"/>
                <a:ea typeface="Times New Roman Bold"/>
                <a:cs typeface="Times New Roman Bold"/>
                <a:sym typeface="Times New Roman Bold"/>
              </a:rPr>
              <a:t>Hardware Requirements</a:t>
            </a:r>
          </a:p>
        </p:txBody>
      </p:sp>
      <p:sp>
        <p:nvSpPr>
          <p:cNvPr id="9" name="TextBox 9"/>
          <p:cNvSpPr txBox="1"/>
          <p:nvPr/>
        </p:nvSpPr>
        <p:spPr>
          <a:xfrm>
            <a:off x="747848" y="3213193"/>
            <a:ext cx="11187960" cy="424751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Times New Roman Bold"/>
                <a:ea typeface="Times New Roman Bold"/>
                <a:cs typeface="Times New Roman Bold"/>
                <a:sym typeface="Times New Roman Bold"/>
              </a:rPr>
              <a:t>CPU: </a:t>
            </a:r>
            <a:r>
              <a:rPr lang="en-US" sz="3399">
                <a:solidFill>
                  <a:srgbClr val="FFFFFF"/>
                </a:solidFill>
                <a:latin typeface="Times New Roman"/>
                <a:ea typeface="Times New Roman"/>
                <a:cs typeface="Times New Roman"/>
                <a:sym typeface="Times New Roman"/>
              </a:rPr>
              <a:t> High Performance Multi-Core Processor</a:t>
            </a:r>
          </a:p>
          <a:p>
            <a:pPr marL="734059" lvl="1" indent="-367030" algn="l">
              <a:lnSpc>
                <a:spcPts val="4759"/>
              </a:lnSpc>
              <a:buFont typeface="Arial"/>
              <a:buChar char="•"/>
            </a:pPr>
            <a:r>
              <a:rPr lang="en-US" sz="3399" b="1">
                <a:solidFill>
                  <a:srgbClr val="FFFFFF"/>
                </a:solidFill>
                <a:latin typeface="Times New Roman Bold"/>
                <a:ea typeface="Times New Roman Bold"/>
                <a:cs typeface="Times New Roman Bold"/>
                <a:sym typeface="Times New Roman Bold"/>
              </a:rPr>
              <a:t>RAM: </a:t>
            </a:r>
            <a:r>
              <a:rPr lang="en-US" sz="3399">
                <a:solidFill>
                  <a:srgbClr val="FFFFFF"/>
                </a:solidFill>
                <a:latin typeface="Times New Roman"/>
                <a:ea typeface="Times New Roman"/>
                <a:cs typeface="Times New Roman"/>
                <a:sym typeface="Times New Roman"/>
              </a:rPr>
              <a:t>Atleast 64GB and more</a:t>
            </a:r>
          </a:p>
          <a:p>
            <a:pPr marL="734059" lvl="1" indent="-367030" algn="l">
              <a:lnSpc>
                <a:spcPts val="4759"/>
              </a:lnSpc>
              <a:buFont typeface="Arial"/>
              <a:buChar char="•"/>
            </a:pPr>
            <a:r>
              <a:rPr lang="en-US" sz="3399" b="1">
                <a:solidFill>
                  <a:srgbClr val="FFFFFF"/>
                </a:solidFill>
                <a:latin typeface="Times New Roman Bold"/>
                <a:ea typeface="Times New Roman Bold"/>
                <a:cs typeface="Times New Roman Bold"/>
                <a:sym typeface="Times New Roman Bold"/>
              </a:rPr>
              <a:t>OS: </a:t>
            </a:r>
            <a:r>
              <a:rPr lang="en-US" sz="3399">
                <a:solidFill>
                  <a:srgbClr val="FFFFFF"/>
                </a:solidFill>
                <a:latin typeface="Times New Roman"/>
                <a:ea typeface="Times New Roman"/>
                <a:cs typeface="Times New Roman"/>
                <a:sym typeface="Times New Roman"/>
              </a:rPr>
              <a:t>Windows, MacOS, Linux</a:t>
            </a:r>
          </a:p>
          <a:p>
            <a:pPr marL="734059" lvl="1" indent="-367030" algn="l">
              <a:lnSpc>
                <a:spcPts val="4759"/>
              </a:lnSpc>
              <a:buFont typeface="Arial"/>
              <a:buChar char="•"/>
            </a:pPr>
            <a:r>
              <a:rPr lang="en-US" sz="3399" b="1">
                <a:solidFill>
                  <a:srgbClr val="FFFFFF"/>
                </a:solidFill>
                <a:latin typeface="Times New Roman Bold"/>
                <a:ea typeface="Times New Roman Bold"/>
                <a:cs typeface="Times New Roman Bold"/>
                <a:sym typeface="Times New Roman Bold"/>
              </a:rPr>
              <a:t>Internet Connection: </a:t>
            </a:r>
            <a:r>
              <a:rPr lang="en-US" sz="3399">
                <a:solidFill>
                  <a:srgbClr val="FFFFFF"/>
                </a:solidFill>
                <a:latin typeface="Times New Roman"/>
                <a:ea typeface="Times New Roman"/>
                <a:cs typeface="Times New Roman"/>
                <a:sym typeface="Times New Roman"/>
              </a:rPr>
              <a:t>High Speed internet Connection to avoid Latency</a:t>
            </a:r>
          </a:p>
          <a:p>
            <a:pPr marL="734059" lvl="1" indent="-367030" algn="l">
              <a:lnSpc>
                <a:spcPts val="4759"/>
              </a:lnSpc>
              <a:buFont typeface="Arial"/>
              <a:buChar char="•"/>
            </a:pPr>
            <a:r>
              <a:rPr lang="en-US" sz="3399" b="1">
                <a:solidFill>
                  <a:srgbClr val="FFFFFF"/>
                </a:solidFill>
                <a:latin typeface="Times New Roman Bold"/>
                <a:ea typeface="Times New Roman Bold"/>
                <a:cs typeface="Times New Roman Bold"/>
                <a:sym typeface="Times New Roman Bold"/>
              </a:rPr>
              <a:t>Backup and Storage: </a:t>
            </a:r>
            <a:r>
              <a:rPr lang="en-US" sz="3399">
                <a:solidFill>
                  <a:srgbClr val="FFFFFF"/>
                </a:solidFill>
                <a:latin typeface="Times New Roman"/>
                <a:ea typeface="Times New Roman"/>
                <a:cs typeface="Times New Roman"/>
                <a:sym typeface="Times New Roman"/>
              </a:rPr>
              <a:t>External Storage devices or Cloud storage for Backup.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3333" b="-3333"/>
            </a:stretch>
          </a:blipFill>
        </p:spPr>
      </p:sp>
      <p:sp>
        <p:nvSpPr>
          <p:cNvPr id="3" name="Freeform 3"/>
          <p:cNvSpPr/>
          <p:nvPr/>
        </p:nvSpPr>
        <p:spPr>
          <a:xfrm>
            <a:off x="12787108" y="3036900"/>
            <a:ext cx="4620711" cy="6406532"/>
          </a:xfrm>
          <a:custGeom>
            <a:avLst/>
            <a:gdLst/>
            <a:ahLst/>
            <a:cxnLst/>
            <a:rect l="l" t="t" r="r" b="b"/>
            <a:pathLst>
              <a:path w="4620711" h="6406532">
                <a:moveTo>
                  <a:pt x="0" y="0"/>
                </a:moveTo>
                <a:lnTo>
                  <a:pt x="4620712" y="0"/>
                </a:lnTo>
                <a:lnTo>
                  <a:pt x="4620712" y="6406532"/>
                </a:lnTo>
                <a:lnTo>
                  <a:pt x="0" y="6406532"/>
                </a:lnTo>
                <a:lnTo>
                  <a:pt x="0" y="0"/>
                </a:lnTo>
                <a:close/>
              </a:path>
            </a:pathLst>
          </a:custGeom>
          <a:blipFill>
            <a:blip r:embed="rId3" cstate="print"/>
            <a:stretch>
              <a:fillRect/>
            </a:stretch>
          </a:blipFill>
        </p:spPr>
      </p:sp>
      <p:sp>
        <p:nvSpPr>
          <p:cNvPr id="4" name="Freeform 4"/>
          <p:cNvSpPr/>
          <p:nvPr/>
        </p:nvSpPr>
        <p:spPr>
          <a:xfrm>
            <a:off x="747848" y="583368"/>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308461" y="2315281"/>
            <a:ext cx="792146" cy="462325"/>
          </a:xfrm>
          <a:custGeom>
            <a:avLst/>
            <a:gdLst/>
            <a:ahLst/>
            <a:cxnLst/>
            <a:rect l="l" t="t" r="r" b="b"/>
            <a:pathLst>
              <a:path w="792146" h="462325">
                <a:moveTo>
                  <a:pt x="0" y="0"/>
                </a:moveTo>
                <a:lnTo>
                  <a:pt x="792146" y="0"/>
                </a:lnTo>
                <a:lnTo>
                  <a:pt x="792146" y="462325"/>
                </a:lnTo>
                <a:lnTo>
                  <a:pt x="0" y="462325"/>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
        <p:nvSpPr>
          <p:cNvPr id="7" name="TextBox 7"/>
          <p:cNvSpPr txBox="1"/>
          <p:nvPr/>
        </p:nvSpPr>
        <p:spPr>
          <a:xfrm>
            <a:off x="2590800" y="419100"/>
            <a:ext cx="11237084" cy="1654299"/>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Times New Roman Bold"/>
                <a:ea typeface="Times New Roman Bold"/>
                <a:cs typeface="Times New Roman Bold"/>
                <a:sym typeface="Times New Roman Bold"/>
              </a:rPr>
              <a:t>Technologies Used</a:t>
            </a:r>
          </a:p>
        </p:txBody>
      </p:sp>
      <p:sp>
        <p:nvSpPr>
          <p:cNvPr id="8" name="TextBox 8"/>
          <p:cNvSpPr txBox="1"/>
          <p:nvPr/>
        </p:nvSpPr>
        <p:spPr>
          <a:xfrm>
            <a:off x="2910185" y="2092418"/>
            <a:ext cx="4921091" cy="755650"/>
          </a:xfrm>
          <a:prstGeom prst="rect">
            <a:avLst/>
          </a:prstGeom>
        </p:spPr>
        <p:txBody>
          <a:bodyPr lIns="0" tIns="0" rIns="0" bIns="0" rtlCol="0" anchor="t">
            <a:spAutoFit/>
          </a:bodyPr>
          <a:lstStyle/>
          <a:p>
            <a:pPr algn="ctr">
              <a:lnSpc>
                <a:spcPts val="5599"/>
              </a:lnSpc>
            </a:pPr>
            <a:r>
              <a:rPr lang="en-US" sz="3999" b="1">
                <a:solidFill>
                  <a:srgbClr val="FFFFFF"/>
                </a:solidFill>
                <a:latin typeface="Times New Roman Bold"/>
                <a:ea typeface="Times New Roman Bold"/>
                <a:cs typeface="Times New Roman Bold"/>
                <a:sym typeface="Times New Roman Bold"/>
              </a:rPr>
              <a:t>Software Requirements</a:t>
            </a:r>
          </a:p>
        </p:txBody>
      </p:sp>
      <p:sp>
        <p:nvSpPr>
          <p:cNvPr id="9" name="TextBox 9"/>
          <p:cNvSpPr txBox="1"/>
          <p:nvPr/>
        </p:nvSpPr>
        <p:spPr>
          <a:xfrm>
            <a:off x="747848" y="3829143"/>
            <a:ext cx="11187960" cy="3414395"/>
          </a:xfrm>
          <a:prstGeom prst="rect">
            <a:avLst/>
          </a:prstGeom>
        </p:spPr>
        <p:txBody>
          <a:bodyPr lIns="0" tIns="0" rIns="0" bIns="0" rtlCol="0" anchor="t">
            <a:spAutoFit/>
          </a:bodyPr>
          <a:lstStyle/>
          <a:p>
            <a:pPr marL="690881" lvl="1" indent="-345440" algn="l">
              <a:lnSpc>
                <a:spcPts val="4480"/>
              </a:lnSpc>
              <a:buFont typeface="Arial"/>
              <a:buChar char="•"/>
            </a:pPr>
            <a:r>
              <a:rPr lang="en-US" sz="3200" b="1">
                <a:solidFill>
                  <a:srgbClr val="FFFFFF"/>
                </a:solidFill>
                <a:latin typeface="Times New Roman Bold"/>
                <a:ea typeface="Times New Roman Bold"/>
                <a:cs typeface="Times New Roman Bold"/>
                <a:sym typeface="Times New Roman Bold"/>
              </a:rPr>
              <a:t>Languages: </a:t>
            </a:r>
            <a:r>
              <a:rPr lang="en-US" sz="3200">
                <a:solidFill>
                  <a:srgbClr val="FFFFFF"/>
                </a:solidFill>
                <a:latin typeface="Times New Roman"/>
                <a:ea typeface="Times New Roman"/>
                <a:cs typeface="Times New Roman"/>
                <a:sym typeface="Times New Roman"/>
              </a:rPr>
              <a:t>HTML, CSS, JavaScript.</a:t>
            </a:r>
          </a:p>
          <a:p>
            <a:pPr marL="690881" lvl="1" indent="-345440" algn="l">
              <a:lnSpc>
                <a:spcPts val="4480"/>
              </a:lnSpc>
              <a:buFont typeface="Arial"/>
              <a:buChar char="•"/>
            </a:pPr>
            <a:r>
              <a:rPr lang="en-US" sz="3200" b="1">
                <a:solidFill>
                  <a:srgbClr val="FFFFFF"/>
                </a:solidFill>
                <a:latin typeface="Times New Roman Bold"/>
                <a:ea typeface="Times New Roman Bold"/>
                <a:cs typeface="Times New Roman Bold"/>
                <a:sym typeface="Times New Roman Bold"/>
              </a:rPr>
              <a:t>Frameworks: </a:t>
            </a:r>
            <a:r>
              <a:rPr lang="en-US" sz="3200">
                <a:solidFill>
                  <a:srgbClr val="FFFFFF"/>
                </a:solidFill>
                <a:latin typeface="Times New Roman"/>
                <a:ea typeface="Times New Roman"/>
                <a:cs typeface="Times New Roman"/>
                <a:sym typeface="Times New Roman"/>
              </a:rPr>
              <a:t>React, Next.js, Tailwind CSS, Drizzle ORM</a:t>
            </a:r>
          </a:p>
          <a:p>
            <a:pPr marL="690881" lvl="1" indent="-345440" algn="l">
              <a:lnSpc>
                <a:spcPts val="4480"/>
              </a:lnSpc>
              <a:buFont typeface="Arial"/>
              <a:buChar char="•"/>
            </a:pPr>
            <a:r>
              <a:rPr lang="en-US" sz="3200" b="1">
                <a:solidFill>
                  <a:srgbClr val="FFFFFF"/>
                </a:solidFill>
                <a:latin typeface="Times New Roman Bold"/>
                <a:ea typeface="Times New Roman Bold"/>
                <a:cs typeface="Times New Roman Bold"/>
                <a:sym typeface="Times New Roman Bold"/>
              </a:rPr>
              <a:t>Artificial Intelligence: </a:t>
            </a:r>
            <a:r>
              <a:rPr lang="en-US" sz="3200">
                <a:solidFill>
                  <a:srgbClr val="FFFFFF"/>
                </a:solidFill>
                <a:latin typeface="Times New Roman"/>
                <a:ea typeface="Times New Roman"/>
                <a:cs typeface="Times New Roman"/>
                <a:sym typeface="Times New Roman"/>
              </a:rPr>
              <a:t>Gemini AI</a:t>
            </a:r>
          </a:p>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Authentication: Clerk</a:t>
            </a:r>
          </a:p>
          <a:p>
            <a:pPr marL="690881" lvl="1" indent="-345440" algn="l">
              <a:lnSpc>
                <a:spcPts val="4480"/>
              </a:lnSpc>
              <a:buFont typeface="Arial"/>
              <a:buChar char="•"/>
            </a:pPr>
            <a:r>
              <a:rPr lang="en-US" sz="3200" b="1">
                <a:solidFill>
                  <a:srgbClr val="FFFFFF"/>
                </a:solidFill>
                <a:latin typeface="Times New Roman Bold"/>
                <a:ea typeface="Times New Roman Bold"/>
                <a:cs typeface="Times New Roman Bold"/>
                <a:sym typeface="Times New Roman Bold"/>
              </a:rPr>
              <a:t>Database: </a:t>
            </a:r>
            <a:r>
              <a:rPr lang="en-US" sz="3200">
                <a:solidFill>
                  <a:srgbClr val="FFFFFF"/>
                </a:solidFill>
                <a:latin typeface="Times New Roman"/>
                <a:ea typeface="Times New Roman"/>
                <a:cs typeface="Times New Roman"/>
                <a:sym typeface="Times New Roman"/>
              </a:rPr>
              <a:t>MongoDBw</a:t>
            </a:r>
          </a:p>
          <a:p>
            <a:pPr algn="l">
              <a:lnSpc>
                <a:spcPts val="4480"/>
              </a:lnSpc>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3317" r="-3317"/>
            </a:stretch>
          </a:blipFill>
        </p:spPr>
      </p:sp>
      <p:sp>
        <p:nvSpPr>
          <p:cNvPr id="3" name="Freeform 3"/>
          <p:cNvSpPr/>
          <p:nvPr/>
        </p:nvSpPr>
        <p:spPr>
          <a:xfrm>
            <a:off x="10467632" y="508546"/>
            <a:ext cx="10323592" cy="10323592"/>
          </a:xfrm>
          <a:custGeom>
            <a:avLst/>
            <a:gdLst/>
            <a:ahLst/>
            <a:cxnLst/>
            <a:rect l="l" t="t" r="r" b="b"/>
            <a:pathLst>
              <a:path w="10323592" h="10323592">
                <a:moveTo>
                  <a:pt x="0" y="0"/>
                </a:moveTo>
                <a:lnTo>
                  <a:pt x="10323592" y="0"/>
                </a:lnTo>
                <a:lnTo>
                  <a:pt x="10323592" y="10323592"/>
                </a:lnTo>
                <a:lnTo>
                  <a:pt x="0" y="10323592"/>
                </a:lnTo>
                <a:lnTo>
                  <a:pt x="0" y="0"/>
                </a:lnTo>
                <a:close/>
              </a:path>
            </a:pathLst>
          </a:custGeom>
          <a:blipFill>
            <a:blip r:embed="rId3" cstate="print">
              <a:alphaModFix amt="48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2596870" y="2602538"/>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5" cstate="print"/>
            <a:stretch>
              <a:fillRect/>
            </a:stretch>
          </a:blipFill>
        </p:spPr>
      </p:sp>
      <p:sp>
        <p:nvSpPr>
          <p:cNvPr id="5" name="Freeform 5"/>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cstate="print">
              <a:alphaModFix amt="21999"/>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243371" y="2938109"/>
            <a:ext cx="5643951" cy="1877896"/>
          </a:xfrm>
          <a:custGeom>
            <a:avLst/>
            <a:gdLst/>
            <a:ahLst/>
            <a:cxnLst/>
            <a:rect l="l" t="t" r="r" b="b"/>
            <a:pathLst>
              <a:path w="5643951" h="1877896">
                <a:moveTo>
                  <a:pt x="0" y="0"/>
                </a:moveTo>
                <a:lnTo>
                  <a:pt x="5643951" y="0"/>
                </a:lnTo>
                <a:lnTo>
                  <a:pt x="5643951" y="1877896"/>
                </a:lnTo>
                <a:lnTo>
                  <a:pt x="0" y="1877896"/>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8" name="TextBox 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06</a:t>
            </a:r>
          </a:p>
        </p:txBody>
      </p:sp>
      <p:sp>
        <p:nvSpPr>
          <p:cNvPr id="9" name="TextBox 9"/>
          <p:cNvSpPr txBox="1"/>
          <p:nvPr/>
        </p:nvSpPr>
        <p:spPr>
          <a:xfrm>
            <a:off x="3538185" y="577688"/>
            <a:ext cx="9663078" cy="1609997"/>
          </a:xfrm>
          <a:prstGeom prst="rect">
            <a:avLst/>
          </a:prstGeom>
        </p:spPr>
        <p:txBody>
          <a:bodyPr lIns="0" tIns="0" rIns="0" bIns="0" rtlCol="0" anchor="t">
            <a:spAutoFit/>
          </a:bodyPr>
          <a:lstStyle/>
          <a:p>
            <a:pPr algn="l">
              <a:lnSpc>
                <a:spcPts val="10341"/>
              </a:lnSpc>
            </a:pPr>
            <a:r>
              <a:rPr lang="en-US" sz="11120" b="1">
                <a:solidFill>
                  <a:srgbClr val="FFFFFF"/>
                </a:solidFill>
                <a:latin typeface="Times New Roman Bold"/>
                <a:ea typeface="Times New Roman Bold"/>
                <a:cs typeface="Times New Roman Bold"/>
                <a:sym typeface="Times New Roman Bold"/>
              </a:rPr>
              <a:t>Modules</a:t>
            </a:r>
          </a:p>
        </p:txBody>
      </p:sp>
      <p:sp>
        <p:nvSpPr>
          <p:cNvPr id="10" name="TextBox 10"/>
          <p:cNvSpPr txBox="1"/>
          <p:nvPr/>
        </p:nvSpPr>
        <p:spPr>
          <a:xfrm>
            <a:off x="1456865" y="3297942"/>
            <a:ext cx="5216962" cy="908050"/>
          </a:xfrm>
          <a:prstGeom prst="rect">
            <a:avLst/>
          </a:prstGeom>
        </p:spPr>
        <p:txBody>
          <a:bodyPr lIns="0" tIns="0" rIns="0" bIns="0" rtlCol="0" anchor="t">
            <a:spAutoFit/>
          </a:bodyPr>
          <a:lstStyle/>
          <a:p>
            <a:pPr marL="539749" lvl="1" indent="-269875" algn="l">
              <a:lnSpc>
                <a:spcPts val="3499"/>
              </a:lnSpc>
              <a:buAutoNum type="arabicPeriod"/>
            </a:pPr>
            <a:r>
              <a:rPr lang="en-US" sz="2499">
                <a:solidFill>
                  <a:srgbClr val="FFFFFF"/>
                </a:solidFill>
                <a:latin typeface="Times New Roman"/>
                <a:ea typeface="Times New Roman"/>
                <a:cs typeface="Times New Roman"/>
                <a:sym typeface="Times New Roman"/>
              </a:rPr>
              <a:t> User Management Module</a:t>
            </a:r>
          </a:p>
          <a:p>
            <a:pPr marL="539749" lvl="1" indent="-269875" algn="l">
              <a:lnSpc>
                <a:spcPts val="3499"/>
              </a:lnSpc>
              <a:buAutoNum type="arabicPeriod"/>
            </a:pPr>
            <a:r>
              <a:rPr lang="en-US" sz="2499">
                <a:solidFill>
                  <a:srgbClr val="FFFFFF"/>
                </a:solidFill>
                <a:latin typeface="Times New Roman"/>
                <a:ea typeface="Times New Roman"/>
                <a:cs typeface="Times New Roman"/>
                <a:sym typeface="Times New Roman"/>
              </a:rPr>
              <a:t> Interview Preparation Module</a:t>
            </a:r>
          </a:p>
        </p:txBody>
      </p:sp>
      <p:sp>
        <p:nvSpPr>
          <p:cNvPr id="11" name="Freeform 11"/>
          <p:cNvSpPr/>
          <p:nvPr/>
        </p:nvSpPr>
        <p:spPr>
          <a:xfrm>
            <a:off x="1243371" y="5362397"/>
            <a:ext cx="5643951" cy="1877896"/>
          </a:xfrm>
          <a:custGeom>
            <a:avLst/>
            <a:gdLst/>
            <a:ahLst/>
            <a:cxnLst/>
            <a:rect l="l" t="t" r="r" b="b"/>
            <a:pathLst>
              <a:path w="5643951" h="1877896">
                <a:moveTo>
                  <a:pt x="0" y="0"/>
                </a:moveTo>
                <a:lnTo>
                  <a:pt x="5643951" y="0"/>
                </a:lnTo>
                <a:lnTo>
                  <a:pt x="5643951" y="1877897"/>
                </a:lnTo>
                <a:lnTo>
                  <a:pt x="0" y="1877897"/>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12" name="Freeform 12"/>
          <p:cNvSpPr/>
          <p:nvPr/>
        </p:nvSpPr>
        <p:spPr>
          <a:xfrm>
            <a:off x="1243371" y="7783219"/>
            <a:ext cx="5643951" cy="1877896"/>
          </a:xfrm>
          <a:custGeom>
            <a:avLst/>
            <a:gdLst/>
            <a:ahLst/>
            <a:cxnLst/>
            <a:rect l="l" t="t" r="r" b="b"/>
            <a:pathLst>
              <a:path w="5643951" h="1877896">
                <a:moveTo>
                  <a:pt x="0" y="0"/>
                </a:moveTo>
                <a:lnTo>
                  <a:pt x="5643951" y="0"/>
                </a:lnTo>
                <a:lnTo>
                  <a:pt x="5643951" y="1877896"/>
                </a:lnTo>
                <a:lnTo>
                  <a:pt x="0" y="1877896"/>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13" name="TextBox 13"/>
          <p:cNvSpPr txBox="1"/>
          <p:nvPr/>
        </p:nvSpPr>
        <p:spPr>
          <a:xfrm>
            <a:off x="1910791" y="5797962"/>
            <a:ext cx="4309110" cy="908050"/>
          </a:xfrm>
          <a:prstGeom prst="rect">
            <a:avLst/>
          </a:prstGeom>
        </p:spPr>
        <p:txBody>
          <a:bodyPr lIns="0" tIns="0" rIns="0" bIns="0" rtlCol="0" anchor="t">
            <a:spAutoFit/>
          </a:bodyPr>
          <a:lstStyle/>
          <a:p>
            <a:pPr algn="ctr">
              <a:lnSpc>
                <a:spcPts val="3499"/>
              </a:lnSpc>
            </a:pPr>
            <a:r>
              <a:rPr lang="en-US" sz="2499">
                <a:solidFill>
                  <a:srgbClr val="FFFFFF"/>
                </a:solidFill>
                <a:latin typeface="Times New Roman"/>
                <a:ea typeface="Times New Roman"/>
                <a:cs typeface="Times New Roman"/>
                <a:sym typeface="Times New Roman"/>
              </a:rPr>
              <a:t>3. Interview Simulation Module</a:t>
            </a:r>
          </a:p>
          <a:p>
            <a:pPr algn="l">
              <a:lnSpc>
                <a:spcPts val="3499"/>
              </a:lnSpc>
            </a:pPr>
            <a:r>
              <a:rPr lang="en-US" sz="2499">
                <a:solidFill>
                  <a:srgbClr val="FFFFFF"/>
                </a:solidFill>
                <a:latin typeface="Times New Roman"/>
                <a:ea typeface="Times New Roman"/>
                <a:cs typeface="Times New Roman"/>
                <a:sym typeface="Times New Roman"/>
              </a:rPr>
              <a:t>4. Evaluaation and Feedback</a:t>
            </a:r>
          </a:p>
        </p:txBody>
      </p:sp>
      <p:sp>
        <p:nvSpPr>
          <p:cNvPr id="14" name="TextBox 14"/>
          <p:cNvSpPr txBox="1"/>
          <p:nvPr/>
        </p:nvSpPr>
        <p:spPr>
          <a:xfrm>
            <a:off x="1697908" y="8220517"/>
            <a:ext cx="3716774" cy="908050"/>
          </a:xfrm>
          <a:prstGeom prst="rect">
            <a:avLst/>
          </a:prstGeom>
        </p:spPr>
        <p:txBody>
          <a:bodyPr lIns="0" tIns="0" rIns="0" bIns="0" rtlCol="0" anchor="t">
            <a:spAutoFit/>
          </a:bodyPr>
          <a:lstStyle/>
          <a:p>
            <a:pPr algn="l">
              <a:lnSpc>
                <a:spcPts val="3499"/>
              </a:lnSpc>
            </a:pPr>
            <a:r>
              <a:rPr lang="en-US" sz="2499">
                <a:solidFill>
                  <a:srgbClr val="FFFFFF"/>
                </a:solidFill>
                <a:latin typeface="Times New Roman"/>
                <a:ea typeface="Times New Roman"/>
                <a:cs typeface="Times New Roman"/>
                <a:sym typeface="Times New Roman"/>
              </a:rPr>
              <a:t>5. User Dashboard Module</a:t>
            </a:r>
          </a:p>
          <a:p>
            <a:pPr algn="l">
              <a:lnSpc>
                <a:spcPts val="3499"/>
              </a:lnSpc>
            </a:pPr>
            <a:r>
              <a:rPr lang="en-US" sz="2499">
                <a:solidFill>
                  <a:srgbClr val="FFFFFF"/>
                </a:solidFill>
                <a:latin typeface="Times New Roman"/>
                <a:ea typeface="Times New Roman"/>
                <a:cs typeface="Times New Roman"/>
                <a:sym typeface="Times New Roman"/>
              </a:rPr>
              <a:t>6. Reporting and Analytics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cstate="print"/>
            <a:stretch>
              <a:fillRect t="-9333" b="-9333"/>
            </a:stretch>
          </a:blipFill>
        </p:spPr>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cstate="print">
              <a:alphaModFix amt="6000"/>
              <a:extLst>
                <a:ext uri="{96DAC541-7B7A-43D3-8B79-37D633B846F1}">
                  <asvg:svgBlip xmlns:asvg="http://schemas.microsoft.com/office/drawing/2016/SVG/main" xmlns="" r:embed="rId4"/>
                </a:ext>
              </a:extLst>
            </a:blip>
            <a:stretch>
              <a:fillRect/>
            </a:stretch>
          </a:blipFill>
        </p:spPr>
      </p:sp>
      <p:pic>
        <p:nvPicPr>
          <p:cNvPr id="4" name="Picture 4"/>
          <p:cNvPicPr>
            <a:picLocks noChangeAspect="1"/>
          </p:cNvPicPr>
          <p:nvPr/>
        </p:nvPicPr>
        <p:blipFill>
          <a:blip r:embed="rId5" cstate="print"/>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7404979" y="2522242"/>
            <a:ext cx="9961286" cy="7470964"/>
          </a:xfrm>
          <a:custGeom>
            <a:avLst/>
            <a:gdLst/>
            <a:ahLst/>
            <a:cxnLst/>
            <a:rect l="l" t="t" r="r" b="b"/>
            <a:pathLst>
              <a:path w="9961286" h="7470964">
                <a:moveTo>
                  <a:pt x="0" y="0"/>
                </a:moveTo>
                <a:lnTo>
                  <a:pt x="9961286" y="0"/>
                </a:lnTo>
                <a:lnTo>
                  <a:pt x="9961286" y="7470965"/>
                </a:lnTo>
                <a:lnTo>
                  <a:pt x="0" y="7470965"/>
                </a:lnTo>
                <a:lnTo>
                  <a:pt x="0" y="0"/>
                </a:lnTo>
                <a:close/>
              </a:path>
            </a:pathLst>
          </a:custGeom>
          <a:blipFill>
            <a:blip r:embed="rId8" cstate="print"/>
            <a:stretch>
              <a:fillRect/>
            </a:stretch>
          </a:blipFill>
        </p:spPr>
      </p:sp>
      <p:sp>
        <p:nvSpPr>
          <p:cNvPr id="7" name="TextBox 7"/>
          <p:cNvSpPr txBox="1"/>
          <p:nvPr/>
        </p:nvSpPr>
        <p:spPr>
          <a:xfrm>
            <a:off x="9402225" y="574040"/>
            <a:ext cx="8529915" cy="1609997"/>
          </a:xfrm>
          <a:prstGeom prst="rect">
            <a:avLst/>
          </a:prstGeom>
        </p:spPr>
        <p:txBody>
          <a:bodyPr lIns="0" tIns="0" rIns="0" bIns="0" rtlCol="0" anchor="t">
            <a:spAutoFit/>
          </a:bodyPr>
          <a:lstStyle/>
          <a:p>
            <a:pPr algn="l">
              <a:lnSpc>
                <a:spcPts val="10341"/>
              </a:lnSpc>
            </a:pPr>
            <a:r>
              <a:rPr lang="en-US" sz="11120" b="1">
                <a:solidFill>
                  <a:srgbClr val="FFFFFF"/>
                </a:solidFill>
                <a:latin typeface="Times New Roman Bold"/>
                <a:ea typeface="Times New Roman Bold"/>
                <a:cs typeface="Times New Roman Bold"/>
                <a:sym typeface="Times New Roman Bold"/>
              </a:rPr>
              <a:t>Gantt Chart</a:t>
            </a:r>
          </a:p>
        </p:txBody>
      </p:sp>
      <p:sp>
        <p:nvSpPr>
          <p:cNvPr id="8" name="TextBox 8"/>
          <p:cNvSpPr txBox="1"/>
          <p:nvPr/>
        </p:nvSpPr>
        <p:spPr>
          <a:xfrm>
            <a:off x="498889" y="613822"/>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333" b="-9333"/>
            </a:stretch>
          </a:blipFill>
        </p:spPr>
      </p:sp>
      <p:sp>
        <p:nvSpPr>
          <p:cNvPr id="3" name="Freeform 3"/>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cstate="print">
              <a:alphaModFix amt="7999"/>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62234" y="6729589"/>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cstate="print">
              <a:alphaModFix amt="23000"/>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cstate="print">
              <a:alphaModFix amt="23000"/>
              <a:extLst>
                <a:ext uri="{96DAC541-7B7A-43D3-8B79-37D633B846F1}">
                  <asvg:svgBlip xmlns:asvg="http://schemas.microsoft.com/office/drawing/2016/SVG/main" xmlns="" r:embed="rId8"/>
                </a:ext>
              </a:extLst>
            </a:blip>
            <a:stretch>
              <a:fillRect/>
            </a:stretch>
          </a:blipFill>
        </p:spPr>
      </p:sp>
      <p:grpSp>
        <p:nvGrpSpPr>
          <p:cNvPr id="7" name="Group 7"/>
          <p:cNvGrpSpPr/>
          <p:nvPr/>
        </p:nvGrpSpPr>
        <p:grpSpPr>
          <a:xfrm>
            <a:off x="7268145" y="5725132"/>
            <a:ext cx="3751711" cy="684395"/>
            <a:chOff x="0" y="0"/>
            <a:chExt cx="1115391" cy="203472"/>
          </a:xfrm>
        </p:grpSpPr>
        <p:sp>
          <p:nvSpPr>
            <p:cNvPr id="8" name="Freeform 8"/>
            <p:cNvSpPr/>
            <p:nvPr/>
          </p:nvSpPr>
          <p:spPr>
            <a:xfrm>
              <a:off x="0" y="0"/>
              <a:ext cx="1115391" cy="203472"/>
            </a:xfrm>
            <a:custGeom>
              <a:avLst/>
              <a:gdLst/>
              <a:ahLst/>
              <a:cxnLst/>
              <a:rect l="l" t="t" r="r" b="b"/>
              <a:pathLst>
                <a:path w="1115391" h="203472">
                  <a:moveTo>
                    <a:pt x="0" y="0"/>
                  </a:moveTo>
                  <a:lnTo>
                    <a:pt x="1115391" y="0"/>
                  </a:lnTo>
                  <a:lnTo>
                    <a:pt x="1115391" y="203472"/>
                  </a:lnTo>
                  <a:lnTo>
                    <a:pt x="0" y="203472"/>
                  </a:lnTo>
                  <a:close/>
                </a:path>
              </a:pathLst>
            </a:custGeom>
            <a:solidFill>
              <a:srgbClr val="000000">
                <a:alpha val="0"/>
              </a:srgbClr>
            </a:solidFill>
            <a:ln w="28575" cap="sq">
              <a:solidFill>
                <a:srgbClr val="F7F7F0"/>
              </a:solidFill>
              <a:prstDash val="solid"/>
              <a:miter/>
            </a:ln>
          </p:spPr>
        </p:sp>
        <p:sp>
          <p:nvSpPr>
            <p:cNvPr id="9" name="TextBox 9"/>
            <p:cNvSpPr txBox="1"/>
            <p:nvPr/>
          </p:nvSpPr>
          <p:spPr>
            <a:xfrm>
              <a:off x="0" y="-76200"/>
              <a:ext cx="1115391" cy="27967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055059" y="9066332"/>
            <a:ext cx="500017" cy="500017"/>
          </a:xfrm>
          <a:custGeom>
            <a:avLst/>
            <a:gdLst/>
            <a:ahLst/>
            <a:cxnLst/>
            <a:rect l="l" t="t" r="r" b="b"/>
            <a:pathLst>
              <a:path w="500017" h="500017">
                <a:moveTo>
                  <a:pt x="0" y="0"/>
                </a:moveTo>
                <a:lnTo>
                  <a:pt x="500017" y="0"/>
                </a:lnTo>
                <a:lnTo>
                  <a:pt x="500017" y="500018"/>
                </a:lnTo>
                <a:lnTo>
                  <a:pt x="0" y="500018"/>
                </a:lnTo>
                <a:lnTo>
                  <a:pt x="0" y="0"/>
                </a:lnTo>
                <a:close/>
              </a:path>
            </a:pathLst>
          </a:custGeom>
          <a:blipFill>
            <a:blip r:embed="rId9" cstate="print">
              <a:extLst>
                <a:ext uri="{96DAC541-7B7A-43D3-8B79-37D633B846F1}">
                  <asvg:svgBlip xmlns:asvg="http://schemas.microsoft.com/office/drawing/2016/SVG/main" xmlns="" r:embed="rId10"/>
                </a:ext>
              </a:extLst>
            </a:blip>
            <a:stretch>
              <a:fillRect/>
            </a:stretch>
          </a:blipFill>
        </p:spPr>
      </p:sp>
      <p:sp>
        <p:nvSpPr>
          <p:cNvPr id="11" name="Freeform 11"/>
          <p:cNvSpPr/>
          <p:nvPr/>
        </p:nvSpPr>
        <p:spPr>
          <a:xfrm>
            <a:off x="12337085" y="9149291"/>
            <a:ext cx="405695" cy="266283"/>
          </a:xfrm>
          <a:custGeom>
            <a:avLst/>
            <a:gdLst/>
            <a:ahLst/>
            <a:cxnLst/>
            <a:rect l="l" t="t" r="r" b="b"/>
            <a:pathLst>
              <a:path w="405695" h="266283">
                <a:moveTo>
                  <a:pt x="0" y="0"/>
                </a:moveTo>
                <a:lnTo>
                  <a:pt x="405694" y="0"/>
                </a:lnTo>
                <a:lnTo>
                  <a:pt x="405694" y="266283"/>
                </a:lnTo>
                <a:lnTo>
                  <a:pt x="0" y="266283"/>
                </a:lnTo>
                <a:lnTo>
                  <a:pt x="0" y="0"/>
                </a:lnTo>
                <a:close/>
              </a:path>
            </a:pathLst>
          </a:custGeom>
          <a:blipFill>
            <a:blip r:embed="rId11" cstate="print">
              <a:extLst>
                <a:ext uri="{96DAC541-7B7A-43D3-8B79-37D633B846F1}">
                  <asvg:svgBlip xmlns:asvg="http://schemas.microsoft.com/office/drawing/2016/SVG/main" xmlns="" r:embed="rId12"/>
                </a:ext>
              </a:extLst>
            </a:blip>
            <a:stretch>
              <a:fillRect/>
            </a:stretch>
          </a:blipFill>
        </p:spPr>
      </p:sp>
      <p:sp>
        <p:nvSpPr>
          <p:cNvPr id="12" name="TextBox 12"/>
          <p:cNvSpPr txBox="1"/>
          <p:nvPr/>
        </p:nvSpPr>
        <p:spPr>
          <a:xfrm>
            <a:off x="4517060" y="4254815"/>
            <a:ext cx="9253880" cy="1610041"/>
          </a:xfrm>
          <a:prstGeom prst="rect">
            <a:avLst/>
          </a:prstGeom>
        </p:spPr>
        <p:txBody>
          <a:bodyPr lIns="0" tIns="0" rIns="0" bIns="0" rtlCol="0" anchor="t">
            <a:spAutoFit/>
          </a:bodyPr>
          <a:lstStyle/>
          <a:p>
            <a:pPr algn="ctr">
              <a:lnSpc>
                <a:spcPts val="10341"/>
              </a:lnSpc>
            </a:pPr>
            <a:r>
              <a:rPr lang="en-US" sz="11120" b="1">
                <a:solidFill>
                  <a:srgbClr val="FFFFFF"/>
                </a:solidFill>
                <a:latin typeface="Times New Roman Bold"/>
                <a:ea typeface="Times New Roman Bold"/>
                <a:cs typeface="Times New Roman Bold"/>
                <a:sym typeface="Times New Roman Bold"/>
              </a:rPr>
              <a:t>Thank You!</a:t>
            </a:r>
          </a:p>
        </p:txBody>
      </p:sp>
      <p:sp>
        <p:nvSpPr>
          <p:cNvPr id="13" name="TextBox 13"/>
          <p:cNvSpPr txBox="1"/>
          <p:nvPr/>
        </p:nvSpPr>
        <p:spPr>
          <a:xfrm>
            <a:off x="7498852" y="5923731"/>
            <a:ext cx="3307928" cy="366614"/>
          </a:xfrm>
          <a:prstGeom prst="rect">
            <a:avLst/>
          </a:prstGeom>
        </p:spPr>
        <p:txBody>
          <a:bodyPr lIns="0" tIns="0" rIns="0" bIns="0" rtlCol="0" anchor="t">
            <a:spAutoFit/>
          </a:bodyPr>
          <a:lstStyle/>
          <a:p>
            <a:pPr algn="ctr">
              <a:lnSpc>
                <a:spcPts val="2365"/>
              </a:lnSpc>
            </a:pPr>
            <a:r>
              <a:rPr lang="en-US" sz="2543" b="1">
                <a:solidFill>
                  <a:srgbClr val="FFFFFF"/>
                </a:solidFill>
                <a:latin typeface="Times New Roman Bold"/>
                <a:ea typeface="Times New Roman Bold"/>
                <a:cs typeface="Times New Roman Bold"/>
                <a:sym typeface="Times New Roman Bold"/>
              </a:rPr>
              <a:t>Get in touch with us</a:t>
            </a:r>
          </a:p>
        </p:txBody>
      </p:sp>
      <p:sp>
        <p:nvSpPr>
          <p:cNvPr id="14" name="TextBox 14"/>
          <p:cNvSpPr txBox="1"/>
          <p:nvPr/>
        </p:nvSpPr>
        <p:spPr>
          <a:xfrm>
            <a:off x="2758332" y="9203871"/>
            <a:ext cx="2552485" cy="324575"/>
          </a:xfrm>
          <a:prstGeom prst="rect">
            <a:avLst/>
          </a:prstGeom>
        </p:spPr>
        <p:txBody>
          <a:bodyPr lIns="0" tIns="0" rIns="0" bIns="0" rtlCol="0" anchor="t">
            <a:spAutoFit/>
          </a:bodyPr>
          <a:lstStyle/>
          <a:p>
            <a:pPr algn="l">
              <a:lnSpc>
                <a:spcPts val="2086"/>
              </a:lnSpc>
            </a:pPr>
            <a:r>
              <a:rPr lang="en-US" sz="2243" b="1">
                <a:solidFill>
                  <a:srgbClr val="FFFFFF"/>
                </a:solidFill>
                <a:latin typeface="Times New Roman Bold"/>
                <a:ea typeface="Times New Roman Bold"/>
                <a:cs typeface="Times New Roman Bold"/>
                <a:sym typeface="Times New Roman Bold"/>
              </a:rPr>
              <a:t>+91-9643037484</a:t>
            </a:r>
          </a:p>
        </p:txBody>
      </p:sp>
      <p:sp>
        <p:nvSpPr>
          <p:cNvPr id="15" name="TextBox 15"/>
          <p:cNvSpPr txBox="1"/>
          <p:nvPr/>
        </p:nvSpPr>
        <p:spPr>
          <a:xfrm>
            <a:off x="12961854" y="9158816"/>
            <a:ext cx="4523127" cy="324575"/>
          </a:xfrm>
          <a:prstGeom prst="rect">
            <a:avLst/>
          </a:prstGeom>
        </p:spPr>
        <p:txBody>
          <a:bodyPr lIns="0" tIns="0" rIns="0" bIns="0" rtlCol="0" anchor="t">
            <a:spAutoFit/>
          </a:bodyPr>
          <a:lstStyle/>
          <a:p>
            <a:pPr algn="l">
              <a:lnSpc>
                <a:spcPts val="2086"/>
              </a:lnSpc>
            </a:pPr>
            <a:r>
              <a:rPr lang="en-US" sz="2243" b="1">
                <a:solidFill>
                  <a:srgbClr val="FFFFFF"/>
                </a:solidFill>
                <a:latin typeface="Times New Roman Bold"/>
                <a:ea typeface="Times New Roman Bold"/>
                <a:cs typeface="Times New Roman Bold"/>
                <a:sym typeface="Times New Roman Bold"/>
              </a:rPr>
              <a:t>vinayak2002saxena@gmail.com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335</Words>
  <Application>Microsoft Office PowerPoint</Application>
  <PresentationFormat>Custom</PresentationFormat>
  <Paragraphs>55</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Times New Roman Bold</vt:lpstr>
      <vt:lpstr>Times New Roman</vt:lpstr>
      <vt:lpstr>Academy</vt:lpstr>
      <vt:lpstr>Poppins</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dc:title>
  <cp:lastModifiedBy>Admin</cp:lastModifiedBy>
  <cp:revision>2</cp:revision>
  <dcterms:created xsi:type="dcterms:W3CDTF">2006-08-16T00:00:00Z</dcterms:created>
  <dcterms:modified xsi:type="dcterms:W3CDTF">2025-08-12T11:31:04Z</dcterms:modified>
  <dc:identifier>DAGgOQUPZuk</dc:identifier>
</cp:coreProperties>
</file>